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9" r:id="rId3"/>
    <p:sldId id="260" r:id="rId4"/>
    <p:sldId id="267" r:id="rId5"/>
    <p:sldId id="261" r:id="rId6"/>
    <p:sldId id="262" r:id="rId7"/>
    <p:sldId id="263" r:id="rId8"/>
    <p:sldId id="264" r:id="rId9"/>
    <p:sldId id="265" r:id="rId10"/>
    <p:sldId id="266" r:id="rId11"/>
    <p:sldId id="268" r:id="rId12"/>
    <p:sldId id="269" r:id="rId13"/>
    <p:sldId id="270" r:id="rId14"/>
    <p:sldId id="271"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jpeg>
</file>

<file path=ppt/media/image5.png>
</file>

<file path=ppt/media/image6.gif>
</file>

<file path=ppt/media/image7.gif>
</file>

<file path=ppt/media/image8.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2/6/2022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2/6/2022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2/6/2022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2/6/2022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2/6/2022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2/6/2022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2/6/2022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2/6/2022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2/6/2022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2/6/2022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2/6/2022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2/6/2022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587463"/>
          </a:xfrm>
        </p:spPr>
        <p:txBody>
          <a:bodyPr>
            <a:normAutofit/>
          </a:bodyPr>
          <a:lstStyle/>
          <a:p>
            <a:r>
              <a:rPr lang="en-US" sz="4000" dirty="0">
                <a:latin typeface="Rockwell" panose="02060603020205020403" pitchFamily="18" charset="0"/>
              </a:rPr>
              <a:t>AI IN CANCER</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498926"/>
            <a:ext cx="6269347" cy="2267630"/>
          </a:xfrm>
        </p:spPr>
        <p:txBody>
          <a:bodyPr>
            <a:normAutofit lnSpcReduction="10000"/>
          </a:bodyPr>
          <a:lstStyle/>
          <a:p>
            <a:r>
              <a:rPr lang="en-US" sz="1800" dirty="0">
                <a:solidFill>
                  <a:schemeClr val="tx1">
                    <a:lumMod val="85000"/>
                    <a:lumOff val="15000"/>
                  </a:schemeClr>
                </a:solidFill>
              </a:rPr>
              <a:t>Karthik g Nair - am.en.u4aie21138</a:t>
            </a:r>
          </a:p>
          <a:p>
            <a:r>
              <a:rPr lang="en-US" sz="1800" dirty="0">
                <a:solidFill>
                  <a:schemeClr val="tx1">
                    <a:lumMod val="85000"/>
                    <a:lumOff val="15000"/>
                  </a:schemeClr>
                </a:solidFill>
              </a:rPr>
              <a:t>Vishnu Shaji – am.en.u4aie21167</a:t>
            </a:r>
          </a:p>
          <a:p>
            <a:r>
              <a:rPr lang="en-US" sz="1800" dirty="0">
                <a:solidFill>
                  <a:schemeClr val="tx1">
                    <a:lumMod val="85000"/>
                    <a:lumOff val="15000"/>
                  </a:schemeClr>
                </a:solidFill>
              </a:rPr>
              <a:t>R Aravind – am.en.u4aie21151</a:t>
            </a:r>
          </a:p>
          <a:p>
            <a:r>
              <a:rPr lang="en-US" sz="1800" dirty="0">
                <a:solidFill>
                  <a:schemeClr val="tx1">
                    <a:lumMod val="85000"/>
                    <a:lumOff val="15000"/>
                  </a:schemeClr>
                </a:solidFill>
              </a:rPr>
              <a:t>Mamidi Sowji Krishna – am.en.u4aie21181</a:t>
            </a:r>
          </a:p>
          <a:p>
            <a:r>
              <a:rPr lang="en-US" sz="1800" dirty="0">
                <a:solidFill>
                  <a:schemeClr val="tx1">
                    <a:lumMod val="85000"/>
                    <a:lumOff val="15000"/>
                  </a:schemeClr>
                </a:solidFill>
              </a:rPr>
              <a:t>Akhilesh – am.en.u4aie21108</a:t>
            </a:r>
          </a:p>
          <a:p>
            <a:endParaRPr lang="en-US" sz="18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F1FC375-718D-4B81-9B9F-24ADA01EF4FE}"/>
              </a:ext>
            </a:extLst>
          </p:cNvPr>
          <p:cNvPicPr>
            <a:picLocks noChangeAspect="1"/>
          </p:cNvPicPr>
          <p:nvPr/>
        </p:nvPicPr>
        <p:blipFill>
          <a:blip r:embed="rId3"/>
          <a:stretch>
            <a:fillRect/>
          </a:stretch>
        </p:blipFill>
        <p:spPr>
          <a:xfrm>
            <a:off x="4635314" y="0"/>
            <a:ext cx="7556686" cy="1819275"/>
          </a:xfrm>
          <a:prstGeom prst="rect">
            <a:avLst/>
          </a:prstGeom>
        </p:spPr>
      </p:pic>
    </p:spTree>
    <p:extLst>
      <p:ext uri="{BB962C8B-B14F-4D97-AF65-F5344CB8AC3E}">
        <p14:creationId xmlns:p14="http://schemas.microsoft.com/office/powerpoint/2010/main" val="40437378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down)">
                                      <p:cBhvr>
                                        <p:cTn id="15" dur="500"/>
                                        <p:tgtEl>
                                          <p:spTgt spid="3">
                                            <p:txEl>
                                              <p:pRg st="1" end="1"/>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down)">
                                      <p:cBhvr>
                                        <p:cTn id="18" dur="500"/>
                                        <p:tgtEl>
                                          <p:spTgt spid="3">
                                            <p:txEl>
                                              <p:pRg st="2" end="2"/>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wipe(down)">
                                      <p:cBhvr>
                                        <p:cTn id="21" dur="500"/>
                                        <p:tgtEl>
                                          <p:spTgt spid="3">
                                            <p:txEl>
                                              <p:pRg st="3" end="3"/>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wipe(down)">
                                      <p:cBhvr>
                                        <p:cTn id="2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8A863-EEC7-4EC9-8F95-8A78B05781AC}"/>
              </a:ext>
            </a:extLst>
          </p:cNvPr>
          <p:cNvSpPr>
            <a:spLocks noGrp="1"/>
          </p:cNvSpPr>
          <p:nvPr>
            <p:ph type="title"/>
          </p:nvPr>
        </p:nvSpPr>
        <p:spPr/>
        <p:txBody>
          <a:bodyPr/>
          <a:lstStyle/>
          <a:p>
            <a:r>
              <a:rPr lang="en-IN" dirty="0"/>
              <a:t>CONTINUED</a:t>
            </a:r>
          </a:p>
        </p:txBody>
      </p:sp>
      <p:sp>
        <p:nvSpPr>
          <p:cNvPr id="3" name="Content Placeholder 2">
            <a:extLst>
              <a:ext uri="{FF2B5EF4-FFF2-40B4-BE49-F238E27FC236}">
                <a16:creationId xmlns:a16="http://schemas.microsoft.com/office/drawing/2014/main" id="{A270C766-7B33-4533-8D26-19FC7C339C55}"/>
              </a:ext>
            </a:extLst>
          </p:cNvPr>
          <p:cNvSpPr>
            <a:spLocks noGrp="1"/>
          </p:cNvSpPr>
          <p:nvPr>
            <p:ph idx="1"/>
          </p:nvPr>
        </p:nvSpPr>
        <p:spPr/>
        <p:txBody>
          <a:bodyPr>
            <a:normAutofit fontScale="92500" lnSpcReduction="20000"/>
          </a:bodyPr>
          <a:lstStyle/>
          <a:p>
            <a:pPr>
              <a:lnSpc>
                <a:spcPct val="150000"/>
              </a:lnSpc>
              <a:spcAft>
                <a:spcPts val="800"/>
              </a:spcAft>
            </a:pPr>
            <a:r>
              <a:rPr lang="en-IN" sz="1800" b="1" dirty="0">
                <a:effectLst/>
                <a:latin typeface="Rockwell" panose="02060603020205020403" pitchFamily="18" charset="0"/>
                <a:ea typeface="Calibri" panose="020F0502020204030204" pitchFamily="34" charset="0"/>
                <a:cs typeface="Times New Roman" panose="02020603050405020304" pitchFamily="18" charset="0"/>
              </a:rPr>
              <a:t>AI and radiotherapy:</a:t>
            </a:r>
            <a:endParaRPr lang="en-IN" sz="1800" dirty="0">
              <a:effectLst/>
              <a:latin typeface="Rockwell" panose="02060603020205020403" pitchFamily="18" charset="0"/>
              <a:ea typeface="Calibri" panose="020F0502020204030204" pitchFamily="34" charset="0"/>
              <a:cs typeface="Times New Roman" panose="02020603050405020304" pitchFamily="18" charset="0"/>
            </a:endParaRPr>
          </a:p>
          <a:p>
            <a:r>
              <a:rPr lang="en-IN" sz="1800" dirty="0">
                <a:effectLst/>
                <a:latin typeface="Rockwell" panose="02060603020205020403" pitchFamily="18" charset="0"/>
                <a:ea typeface="Calibri" panose="020F0502020204030204" pitchFamily="34" charset="0"/>
              </a:rPr>
              <a:t>In the course of cancer radiotherapy, the application of AI technology is more specific. AI can help radiologists map out target areas or automatically plan radiation regimens for treatment . Researchers  used the three-dimensional convolutional neural network (3D CNN) to achieve automatic delineation of nasopharyngeal carcinoma, with an accuracy of 79%, which is comparable to that of radiotherapy specialists. </a:t>
            </a:r>
          </a:p>
          <a:p>
            <a:pPr>
              <a:lnSpc>
                <a:spcPct val="150000"/>
              </a:lnSpc>
              <a:spcAft>
                <a:spcPts val="800"/>
              </a:spcAft>
            </a:pPr>
            <a:r>
              <a:rPr lang="en-IN" sz="1800" b="1" dirty="0">
                <a:effectLst/>
                <a:latin typeface="Rockwell" panose="02060603020205020403" pitchFamily="18" charset="0"/>
                <a:ea typeface="Calibri" panose="020F0502020204030204" pitchFamily="34" charset="0"/>
                <a:cs typeface="Times New Roman" panose="02020603050405020304" pitchFamily="18" charset="0"/>
              </a:rPr>
              <a:t>AI reduces cancer overtreatment:</a:t>
            </a:r>
            <a:endParaRPr lang="en-IN" sz="1800" dirty="0">
              <a:effectLst/>
              <a:latin typeface="Rockwell" panose="02060603020205020403" pitchFamily="18" charset="0"/>
              <a:ea typeface="Calibri" panose="020F0502020204030204" pitchFamily="34" charset="0"/>
              <a:cs typeface="Times New Roman" panose="02020603050405020304" pitchFamily="18" charset="0"/>
            </a:endParaRPr>
          </a:p>
          <a:p>
            <a:r>
              <a:rPr lang="en-IN" sz="1800" dirty="0">
                <a:effectLst/>
                <a:latin typeface="Rockwell" panose="02060603020205020403" pitchFamily="18" charset="0"/>
                <a:ea typeface="Calibri" panose="020F0502020204030204" pitchFamily="34" charset="0"/>
              </a:rPr>
              <a:t>Researchers  developed an algorithm that can analyse the digital images of women's cervix and accurately identify the precancerous lesions that need to be treated, so as to reduce the overtreatment of patients. There is a machine learning tool that can reduce the excessive treatment of lesions suspected of breast cancer. </a:t>
            </a:r>
            <a:endParaRPr lang="en-IN" dirty="0">
              <a:latin typeface="Rockwell" panose="02060603020205020403" pitchFamily="18" charset="0"/>
            </a:endParaRPr>
          </a:p>
        </p:txBody>
      </p:sp>
    </p:spTree>
    <p:extLst>
      <p:ext uri="{BB962C8B-B14F-4D97-AF65-F5344CB8AC3E}">
        <p14:creationId xmlns:p14="http://schemas.microsoft.com/office/powerpoint/2010/main" val="25591890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inVertical)">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arn(inVertical)">
                                      <p:cBhvr>
                                        <p:cTn id="15" dur="500"/>
                                        <p:tgtEl>
                                          <p:spTgt spid="3">
                                            <p:txEl>
                                              <p:pRg st="2" end="2"/>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arn(inVertical)">
                                      <p:cBhvr>
                                        <p:cTn id="1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7450D3B-9AFA-4443-80DB-AB0BB85D74CE}"/>
              </a:ext>
            </a:extLst>
          </p:cNvPr>
          <p:cNvSpPr>
            <a:spLocks noGrp="1"/>
          </p:cNvSpPr>
          <p:nvPr>
            <p:ph type="title"/>
          </p:nvPr>
        </p:nvSpPr>
        <p:spPr>
          <a:xfrm>
            <a:off x="1097280" y="286603"/>
            <a:ext cx="10058400" cy="1450757"/>
          </a:xfrm>
        </p:spPr>
        <p:txBody>
          <a:bodyPr/>
          <a:lstStyle/>
          <a:p>
            <a:endParaRPr lang="en-US"/>
          </a:p>
        </p:txBody>
      </p:sp>
      <p:pic>
        <p:nvPicPr>
          <p:cNvPr id="4" name="Content Placeholder 3" descr="Diagram&#10;&#10;Description automatically generated">
            <a:extLst>
              <a:ext uri="{FF2B5EF4-FFF2-40B4-BE49-F238E27FC236}">
                <a16:creationId xmlns:a16="http://schemas.microsoft.com/office/drawing/2014/main" id="{6F01E9FA-C285-4EB7-8228-E92B34A7C1D8}"/>
              </a:ext>
            </a:extLst>
          </p:cNvPr>
          <p:cNvPicPr>
            <a:picLocks noGrp="1" noChangeAspect="1"/>
          </p:cNvPicPr>
          <p:nvPr>
            <p:ph idx="1"/>
          </p:nvPr>
        </p:nvPicPr>
        <p:blipFill rotWithShape="1">
          <a:blip r:embed="rId2"/>
          <a:stretch/>
        </p:blipFill>
        <p:spPr bwMode="auto">
          <a:xfrm>
            <a:off x="1097280" y="2643336"/>
            <a:ext cx="10058400" cy="269062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950438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20CE4-CB39-4442-A6A7-EEC9AD2C7167}"/>
              </a:ext>
            </a:extLst>
          </p:cNvPr>
          <p:cNvSpPr>
            <a:spLocks noGrp="1"/>
          </p:cNvSpPr>
          <p:nvPr>
            <p:ph type="title"/>
          </p:nvPr>
        </p:nvSpPr>
        <p:spPr>
          <a:xfrm>
            <a:off x="1097280" y="286603"/>
            <a:ext cx="10058400" cy="1450757"/>
          </a:xfrm>
        </p:spPr>
        <p:txBody>
          <a:bodyPr anchor="b">
            <a:normAutofit/>
          </a:bodyPr>
          <a:lstStyle/>
          <a:p>
            <a:r>
              <a:rPr lang="en-IN" dirty="0"/>
              <a:t>OUR IDEAS</a:t>
            </a:r>
          </a:p>
        </p:txBody>
      </p:sp>
      <p:sp>
        <p:nvSpPr>
          <p:cNvPr id="3" name="Content Placeholder 2">
            <a:extLst>
              <a:ext uri="{FF2B5EF4-FFF2-40B4-BE49-F238E27FC236}">
                <a16:creationId xmlns:a16="http://schemas.microsoft.com/office/drawing/2014/main" id="{E97C10F9-F8CF-4A02-9AB7-BBE40801A196}"/>
              </a:ext>
            </a:extLst>
          </p:cNvPr>
          <p:cNvSpPr>
            <a:spLocks noGrp="1"/>
          </p:cNvSpPr>
          <p:nvPr>
            <p:ph sz="half" idx="1"/>
          </p:nvPr>
        </p:nvSpPr>
        <p:spPr>
          <a:xfrm>
            <a:off x="1097280" y="2120900"/>
            <a:ext cx="4639736" cy="3748193"/>
          </a:xfrm>
        </p:spPr>
        <p:txBody>
          <a:bodyPr>
            <a:normAutofit/>
          </a:bodyPr>
          <a:lstStyle/>
          <a:p>
            <a:pPr marL="342900" lvl="0" indent="-342900">
              <a:buFont typeface="Symbol" panose="05050102010706020507" pitchFamily="18" charset="2"/>
              <a:buChar char=""/>
            </a:pPr>
            <a:r>
              <a:rPr lang="en-US" dirty="0">
                <a:effectLst/>
              </a:rPr>
              <a:t>Increased cancer detection centers at reduced cost by using Artificial Intelligence.</a:t>
            </a:r>
            <a:endParaRPr lang="en-IN" dirty="0">
              <a:effectLst/>
            </a:endParaRPr>
          </a:p>
          <a:p>
            <a:pPr marL="342900" lvl="0" indent="-342900">
              <a:buFont typeface="Symbol" panose="05050102010706020507" pitchFamily="18" charset="2"/>
              <a:buChar char=""/>
            </a:pPr>
            <a:r>
              <a:rPr lang="en-US" dirty="0">
                <a:effectLst/>
              </a:rPr>
              <a:t>Making nano robots that can go through our blood and destroy cancer cells, thus increasing precision and efficiency of treatment. Also, it can be used for placing medicine at correct spots. </a:t>
            </a:r>
            <a:r>
              <a:rPr lang="en-IN" dirty="0">
                <a:effectLst/>
              </a:rPr>
              <a:t>Also placing a nano robot in the body that can scan and monitor a cancer patient’s progress.</a:t>
            </a:r>
          </a:p>
          <a:p>
            <a:endParaRPr lang="en-IN" dirty="0"/>
          </a:p>
        </p:txBody>
      </p:sp>
      <p:pic>
        <p:nvPicPr>
          <p:cNvPr id="3076" name="Picture 4" descr="Best Nanobots GIFs | Gfycat">
            <a:extLst>
              <a:ext uri="{FF2B5EF4-FFF2-40B4-BE49-F238E27FC236}">
                <a16:creationId xmlns:a16="http://schemas.microsoft.com/office/drawing/2014/main" id="{11906B56-CAB9-4384-A4F7-96180463ECC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15944" y="2658668"/>
            <a:ext cx="4639736" cy="2672658"/>
          </a:xfrm>
          <a:prstGeom prst="rect">
            <a:avLst/>
          </a:prstGeom>
          <a:solidFill>
            <a:srgbClr val="FFFFFF"/>
          </a:solidFill>
        </p:spPr>
      </p:pic>
    </p:spTree>
    <p:extLst>
      <p:ext uri="{BB962C8B-B14F-4D97-AF65-F5344CB8AC3E}">
        <p14:creationId xmlns:p14="http://schemas.microsoft.com/office/powerpoint/2010/main" val="575660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076"/>
                                        </p:tgtEl>
                                        <p:attrNameLst>
                                          <p:attrName>style.visibility</p:attrName>
                                        </p:attrNameLst>
                                      </p:cBhvr>
                                      <p:to>
                                        <p:strVal val="visible"/>
                                      </p:to>
                                    </p:set>
                                    <p:animEffect transition="in" filter="wipe(down)">
                                      <p:cBhvr>
                                        <p:cTn id="22" dur="500"/>
                                        <p:tgtEl>
                                          <p:spTgt spid="30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CB536-1D26-4950-8706-4D81C6E21CB7}"/>
              </a:ext>
            </a:extLst>
          </p:cNvPr>
          <p:cNvSpPr>
            <a:spLocks noGrp="1"/>
          </p:cNvSpPr>
          <p:nvPr>
            <p:ph type="title"/>
          </p:nvPr>
        </p:nvSpPr>
        <p:spPr>
          <a:xfrm>
            <a:off x="1097280" y="286603"/>
            <a:ext cx="10058400" cy="1450757"/>
          </a:xfrm>
        </p:spPr>
        <p:txBody>
          <a:bodyPr anchor="b">
            <a:normAutofit/>
          </a:bodyPr>
          <a:lstStyle/>
          <a:p>
            <a:r>
              <a:rPr lang="en-IN" dirty="0"/>
              <a:t>CONTINUED</a:t>
            </a:r>
          </a:p>
        </p:txBody>
      </p:sp>
      <p:sp>
        <p:nvSpPr>
          <p:cNvPr id="3" name="Content Placeholder 2">
            <a:extLst>
              <a:ext uri="{FF2B5EF4-FFF2-40B4-BE49-F238E27FC236}">
                <a16:creationId xmlns:a16="http://schemas.microsoft.com/office/drawing/2014/main" id="{95850563-8A72-456D-BB46-8D9B98771751}"/>
              </a:ext>
            </a:extLst>
          </p:cNvPr>
          <p:cNvSpPr>
            <a:spLocks noGrp="1"/>
          </p:cNvSpPr>
          <p:nvPr>
            <p:ph sz="half" idx="1"/>
          </p:nvPr>
        </p:nvSpPr>
        <p:spPr>
          <a:xfrm>
            <a:off x="1097280" y="2120900"/>
            <a:ext cx="4639736" cy="3748193"/>
          </a:xfrm>
        </p:spPr>
        <p:txBody>
          <a:bodyPr>
            <a:normAutofit/>
          </a:bodyPr>
          <a:lstStyle/>
          <a:p>
            <a:pPr marL="342900" lvl="0" indent="-342900">
              <a:buFont typeface="Symbol" panose="05050102010706020507" pitchFamily="18" charset="2"/>
              <a:buChar char=""/>
            </a:pPr>
            <a:r>
              <a:rPr lang="en-IN" dirty="0">
                <a:effectLst/>
              </a:rPr>
              <a:t>Cancers are caused by damage to the DNA in your cells. So, we can use some technique to restore our DNA structure.</a:t>
            </a:r>
          </a:p>
          <a:p>
            <a:pPr marL="342900" lvl="0" indent="-342900">
              <a:buFont typeface="Symbol" panose="05050102010706020507" pitchFamily="18" charset="2"/>
              <a:buChar char=""/>
            </a:pPr>
            <a:r>
              <a:rPr lang="en-US" dirty="0">
                <a:effectLst/>
              </a:rPr>
              <a:t>Developing smart device at affordable price that can monitor for cancer cells in the body.</a:t>
            </a:r>
            <a:endParaRPr lang="en-IN" dirty="0">
              <a:effectLst/>
            </a:endParaRPr>
          </a:p>
          <a:p>
            <a:pPr marL="457200">
              <a:spcAft>
                <a:spcPts val="1000"/>
              </a:spcAft>
            </a:pPr>
            <a:r>
              <a:rPr lang="en-US" b="1" dirty="0">
                <a:effectLst/>
              </a:rPr>
              <a:t> </a:t>
            </a:r>
            <a:endParaRPr lang="en-IN" dirty="0">
              <a:effectLst/>
            </a:endParaRPr>
          </a:p>
          <a:p>
            <a:endParaRPr lang="en-IN" dirty="0"/>
          </a:p>
        </p:txBody>
      </p:sp>
      <p:pic>
        <p:nvPicPr>
          <p:cNvPr id="2052" name="Picture 4" descr="60-Year Scientific Mystery About DNA Replication Solved">
            <a:extLst>
              <a:ext uri="{FF2B5EF4-FFF2-40B4-BE49-F238E27FC236}">
                <a16:creationId xmlns:a16="http://schemas.microsoft.com/office/drawing/2014/main" id="{66DBF912-52EA-40EA-B14E-29BCC5D368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59120" y="2120900"/>
            <a:ext cx="5496560" cy="4162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42979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052"/>
                                        </p:tgtEl>
                                        <p:attrNameLst>
                                          <p:attrName>style.visibility</p:attrName>
                                        </p:attrNameLst>
                                      </p:cBhvr>
                                      <p:to>
                                        <p:strVal val="visible"/>
                                      </p:to>
                                    </p:set>
                                    <p:animEffect transition="in" filter="wipe(down)">
                                      <p:cBhvr>
                                        <p:cTn id="12" dur="500"/>
                                        <p:tgtEl>
                                          <p:spTgt spid="2052"/>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47C10-B966-4F4B-BB41-F6EF7A1AFBA8}"/>
              </a:ext>
            </a:extLst>
          </p:cNvPr>
          <p:cNvSpPr>
            <a:spLocks noGrp="1"/>
          </p:cNvSpPr>
          <p:nvPr>
            <p:ph type="title"/>
          </p:nvPr>
        </p:nvSpPr>
        <p:spPr/>
        <p:txBody>
          <a:bodyPr/>
          <a:lstStyle/>
          <a:p>
            <a:r>
              <a:rPr lang="en-IN" dirty="0">
                <a:latin typeface="Rockwell" panose="02060603020205020403" pitchFamily="18" charset="0"/>
              </a:rPr>
              <a:t>CONCLUSION</a:t>
            </a:r>
          </a:p>
        </p:txBody>
      </p:sp>
      <p:sp>
        <p:nvSpPr>
          <p:cNvPr id="3" name="Content Placeholder 2">
            <a:extLst>
              <a:ext uri="{FF2B5EF4-FFF2-40B4-BE49-F238E27FC236}">
                <a16:creationId xmlns:a16="http://schemas.microsoft.com/office/drawing/2014/main" id="{44C91576-7612-4785-8674-5C6E08BC09F1}"/>
              </a:ext>
            </a:extLst>
          </p:cNvPr>
          <p:cNvSpPr>
            <a:spLocks noGrp="1"/>
          </p:cNvSpPr>
          <p:nvPr>
            <p:ph idx="1"/>
          </p:nvPr>
        </p:nvSpPr>
        <p:spPr/>
        <p:txBody>
          <a:bodyPr/>
          <a:lstStyle/>
          <a:p>
            <a:r>
              <a:rPr lang="en-IN" sz="1800" dirty="0">
                <a:effectLst/>
                <a:latin typeface="Rockwell" panose="02060603020205020403" pitchFamily="18" charset="0"/>
                <a:ea typeface="Calibri" panose="020F0502020204030204" pitchFamily="34" charset="0"/>
                <a:cs typeface="Times New Roman" panose="02020603050405020304" pitchFamily="18" charset="0"/>
              </a:rPr>
              <a:t>Humans are limited by their own level of knowledge, making it difficult to formulate the most appropriate treatment for cancer and detection at ease. If doctors choose inappropriate treatment or can’t identify cancer early, patients will miss key treatment opportunities, and even delay the patient's condition. AI can provide important insights and information that cannot be found by human identification and personalize treatment for each cancer patient . AI could speed up the discovery of new materials, a move that could dramatically accelerate the development of anticancer drugs. It is believed that AI will be a powerful driving force for human cancer research and treatment in the future. We believe that AI will bring profound changes to medical technology in the future. </a:t>
            </a:r>
          </a:p>
          <a:p>
            <a:endParaRPr lang="en-IN" dirty="0">
              <a:latin typeface="Rockwell" panose="02060603020205020403" pitchFamily="18" charset="0"/>
            </a:endParaRPr>
          </a:p>
        </p:txBody>
      </p:sp>
    </p:spTree>
    <p:extLst>
      <p:ext uri="{BB962C8B-B14F-4D97-AF65-F5344CB8AC3E}">
        <p14:creationId xmlns:p14="http://schemas.microsoft.com/office/powerpoint/2010/main" val="37119467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Thanks GIF - Thanks - Discover &amp;amp; Share GIFs | Thanks gif, Thank you images,  Happy gif">
            <a:extLst>
              <a:ext uri="{FF2B5EF4-FFF2-40B4-BE49-F238E27FC236}">
                <a16:creationId xmlns:a16="http://schemas.microsoft.com/office/drawing/2014/main" id="{C9D2DE45-127A-4968-8B60-71E6BC3F32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370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90204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35735-7E90-4040-95A5-CB365EB386ED}"/>
              </a:ext>
            </a:extLst>
          </p:cNvPr>
          <p:cNvSpPr>
            <a:spLocks noGrp="1"/>
          </p:cNvSpPr>
          <p:nvPr>
            <p:ph type="title"/>
          </p:nvPr>
        </p:nvSpPr>
        <p:spPr/>
        <p:txBody>
          <a:bodyPr/>
          <a:lstStyle/>
          <a:p>
            <a:r>
              <a:rPr lang="en-IN" dirty="0">
                <a:latin typeface="Rockwell" panose="02060603020205020403" pitchFamily="18" charset="0"/>
              </a:rPr>
              <a:t>INTRODUCTION</a:t>
            </a:r>
          </a:p>
        </p:txBody>
      </p:sp>
      <p:sp>
        <p:nvSpPr>
          <p:cNvPr id="3" name="Content Placeholder 2">
            <a:extLst>
              <a:ext uri="{FF2B5EF4-FFF2-40B4-BE49-F238E27FC236}">
                <a16:creationId xmlns:a16="http://schemas.microsoft.com/office/drawing/2014/main" id="{28565DAA-1C5C-44EC-8399-FBA5A38A7D27}"/>
              </a:ext>
            </a:extLst>
          </p:cNvPr>
          <p:cNvSpPr>
            <a:spLocks noGrp="1"/>
          </p:cNvSpPr>
          <p:nvPr>
            <p:ph idx="1"/>
          </p:nvPr>
        </p:nvSpPr>
        <p:spPr/>
        <p:txBody>
          <a:bodyPr/>
          <a:lstStyle/>
          <a:p>
            <a:r>
              <a:rPr lang="en-US" b="0" i="0" dirty="0">
                <a:solidFill>
                  <a:srgbClr val="333333"/>
                </a:solidFill>
                <a:effectLst/>
                <a:latin typeface="Rockwell" panose="02060603020205020403" pitchFamily="18" charset="0"/>
              </a:rPr>
              <a:t>Artificial intelligence (AI) and machine learning (ML) are gradually strengthening their impact in everyday life and are believed to have a dominant influence in digital health care for disease diagnosis and treatment in near future. </a:t>
            </a:r>
          </a:p>
          <a:p>
            <a:r>
              <a:rPr lang="en-US" b="0" i="0" dirty="0">
                <a:solidFill>
                  <a:srgbClr val="333333"/>
                </a:solidFill>
                <a:effectLst/>
                <a:latin typeface="Rockwell" panose="02060603020205020403" pitchFamily="18" charset="0"/>
              </a:rPr>
              <a:t>Technological advancements in AI and ML have paved the path towards autonomous disease diagnosis tools by utilizing big data sets to meet the future challenges for human disease detection at a very early stage specially in cancer.</a:t>
            </a:r>
          </a:p>
          <a:p>
            <a:r>
              <a:rPr lang="en-US" b="0" i="0" dirty="0">
                <a:solidFill>
                  <a:srgbClr val="333333"/>
                </a:solidFill>
                <a:effectLst/>
                <a:latin typeface="Rockwell" panose="02060603020205020403" pitchFamily="18" charset="0"/>
              </a:rPr>
              <a:t>DL can process data including medical images by Artificial neural network (ANN) to mimic the human neural architecture and is composed of input, output, and various hidden multi-layer networks to enhance machine learning processing powers.</a:t>
            </a:r>
            <a:endParaRPr lang="en-IN" dirty="0">
              <a:latin typeface="Rockwell" panose="02060603020205020403" pitchFamily="18" charset="0"/>
            </a:endParaRPr>
          </a:p>
        </p:txBody>
      </p:sp>
    </p:spTree>
    <p:extLst>
      <p:ext uri="{BB962C8B-B14F-4D97-AF65-F5344CB8AC3E}">
        <p14:creationId xmlns:p14="http://schemas.microsoft.com/office/powerpoint/2010/main" val="35655433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Vertical)">
                                      <p:cBhvr>
                                        <p:cTn id="15" dur="500"/>
                                        <p:tgtEl>
                                          <p:spTgt spid="3">
                                            <p:txEl>
                                              <p:pRg st="1" end="1"/>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25052-8554-4EC0-BFCC-0B7FF65C369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DE67EF9-77B7-4BF8-A566-269109E9AAA7}"/>
              </a:ext>
            </a:extLst>
          </p:cNvPr>
          <p:cNvSpPr>
            <a:spLocks noGrp="1"/>
          </p:cNvSpPr>
          <p:nvPr>
            <p:ph idx="1"/>
          </p:nvPr>
        </p:nvSpPr>
        <p:spPr/>
        <p:txBody>
          <a:bodyPr/>
          <a:lstStyle/>
          <a:p>
            <a:endParaRPr lang="en-IN"/>
          </a:p>
        </p:txBody>
      </p:sp>
      <p:pic>
        <p:nvPicPr>
          <p:cNvPr id="1026" name="Picture 2" descr="figure 1">
            <a:extLst>
              <a:ext uri="{FF2B5EF4-FFF2-40B4-BE49-F238E27FC236}">
                <a16:creationId xmlns:a16="http://schemas.microsoft.com/office/drawing/2014/main" id="{A8E68C3A-D2B4-45FF-97AB-B0B105C56E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4109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65403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8177E-D723-4EB3-A62C-8A20445E1544}"/>
              </a:ext>
            </a:extLst>
          </p:cNvPr>
          <p:cNvSpPr>
            <a:spLocks noGrp="1"/>
          </p:cNvSpPr>
          <p:nvPr>
            <p:ph type="title"/>
          </p:nvPr>
        </p:nvSpPr>
        <p:spPr/>
        <p:txBody>
          <a:bodyPr/>
          <a:lstStyle/>
          <a:p>
            <a:r>
              <a:rPr lang="en-IN" dirty="0">
                <a:latin typeface="Rockwell" panose="02060603020205020403" pitchFamily="18" charset="0"/>
              </a:rPr>
              <a:t>CONTINUED</a:t>
            </a:r>
          </a:p>
        </p:txBody>
      </p:sp>
      <p:sp>
        <p:nvSpPr>
          <p:cNvPr id="3" name="Content Placeholder 2">
            <a:extLst>
              <a:ext uri="{FF2B5EF4-FFF2-40B4-BE49-F238E27FC236}">
                <a16:creationId xmlns:a16="http://schemas.microsoft.com/office/drawing/2014/main" id="{B6DEC66A-8352-4B4E-8D87-D8D1158F6D8D}"/>
              </a:ext>
            </a:extLst>
          </p:cNvPr>
          <p:cNvSpPr>
            <a:spLocks noGrp="1"/>
          </p:cNvSpPr>
          <p:nvPr>
            <p:ph idx="1"/>
          </p:nvPr>
        </p:nvSpPr>
        <p:spPr>
          <a:xfrm>
            <a:off x="1066800" y="2067561"/>
            <a:ext cx="10058400" cy="3760891"/>
          </a:xfrm>
        </p:spPr>
        <p:txBody>
          <a:bodyPr/>
          <a:lstStyle/>
          <a:p>
            <a:pPr marL="0" indent="0">
              <a:buNone/>
            </a:pPr>
            <a:r>
              <a:rPr lang="en-IN" sz="1800" dirty="0">
                <a:solidFill>
                  <a:srgbClr val="333333"/>
                </a:solidFill>
                <a:effectLst/>
                <a:latin typeface="Rockwell" panose="02060603020205020403" pitchFamily="18" charset="0"/>
                <a:ea typeface="Calibri" panose="020F0502020204030204" pitchFamily="34" charset="0"/>
              </a:rPr>
              <a:t> AI is growing by leaps and bounds. Research on clinical oncology is now more focused to    decode the molecular onset of cancer by understanding the complex biological architecture of cancer cell proliferation.</a:t>
            </a:r>
          </a:p>
          <a:p>
            <a:pPr marL="0" indent="0">
              <a:buNone/>
            </a:pPr>
            <a:r>
              <a:rPr lang="en-IN" sz="1800" dirty="0">
                <a:solidFill>
                  <a:srgbClr val="333333"/>
                </a:solidFill>
                <a:effectLst/>
                <a:latin typeface="Rockwell" panose="02060603020205020403" pitchFamily="18" charset="0"/>
                <a:ea typeface="Calibri" panose="020F0502020204030204" pitchFamily="34" charset="0"/>
              </a:rPr>
              <a:t> Moreover, the use of AI in clinical decision-making is believed to increase the chances of early disease prediction and diagnosis by NGS(Next Generation Sequencing (genomics)) sequencing and high-resolution imaging techniques</a:t>
            </a:r>
            <a:r>
              <a:rPr lang="en-IN" sz="1800" dirty="0">
                <a:solidFill>
                  <a:srgbClr val="333333"/>
                </a:solidFill>
                <a:effectLst/>
                <a:latin typeface="Times New Roman" panose="02020603050405020304" pitchFamily="18" charset="0"/>
                <a:ea typeface="Calibri" panose="020F0502020204030204" pitchFamily="34" charset="0"/>
              </a:rPr>
              <a:t>. </a:t>
            </a:r>
          </a:p>
          <a:p>
            <a:pPr marL="0" indent="0">
              <a:buNone/>
            </a:pPr>
            <a:r>
              <a:rPr lang="en-IN" sz="1800" dirty="0">
                <a:solidFill>
                  <a:srgbClr val="333333"/>
                </a:solidFill>
                <a:effectLst/>
                <a:latin typeface="Rockwell" panose="02060603020205020403" pitchFamily="18" charset="0"/>
                <a:ea typeface="Calibri" panose="020F0502020204030204" pitchFamily="34" charset="0"/>
              </a:rPr>
              <a:t> It would also lead to introduce novel biomarkers for cancer diagnosis, designing novel personalized drugs, and delivery of potential treatment strategies by generating significant datasets and using specialized bioinformatic tools.</a:t>
            </a:r>
            <a:endParaRPr lang="en-IN" dirty="0">
              <a:latin typeface="Rockwell" panose="02060603020205020403" pitchFamily="18" charset="0"/>
            </a:endParaRPr>
          </a:p>
        </p:txBody>
      </p:sp>
    </p:spTree>
    <p:extLst>
      <p:ext uri="{BB962C8B-B14F-4D97-AF65-F5344CB8AC3E}">
        <p14:creationId xmlns:p14="http://schemas.microsoft.com/office/powerpoint/2010/main" val="14920315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inVertical)">
                                      <p:cBhvr>
                                        <p:cTn id="10" dur="500"/>
                                        <p:tgtEl>
                                          <p:spTgt spid="3">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arn(inVertical)">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7767C-46E7-4DB6-BEF0-F04F1B35D75A}"/>
              </a:ext>
            </a:extLst>
          </p:cNvPr>
          <p:cNvSpPr>
            <a:spLocks noGrp="1"/>
          </p:cNvSpPr>
          <p:nvPr>
            <p:ph type="title"/>
          </p:nvPr>
        </p:nvSpPr>
        <p:spPr/>
        <p:txBody>
          <a:bodyPr/>
          <a:lstStyle/>
          <a:p>
            <a:r>
              <a:rPr lang="en-IN" dirty="0">
                <a:latin typeface="Rockwell" panose="02060603020205020403" pitchFamily="18" charset="0"/>
              </a:rPr>
              <a:t>AI IN CANCER IMAGING</a:t>
            </a:r>
          </a:p>
        </p:txBody>
      </p:sp>
      <p:sp>
        <p:nvSpPr>
          <p:cNvPr id="3" name="Content Placeholder 2">
            <a:extLst>
              <a:ext uri="{FF2B5EF4-FFF2-40B4-BE49-F238E27FC236}">
                <a16:creationId xmlns:a16="http://schemas.microsoft.com/office/drawing/2014/main" id="{2B857968-9673-40AF-A58D-A778BE90CB3E}"/>
              </a:ext>
            </a:extLst>
          </p:cNvPr>
          <p:cNvSpPr>
            <a:spLocks noGrp="1"/>
          </p:cNvSpPr>
          <p:nvPr>
            <p:ph idx="1"/>
          </p:nvPr>
        </p:nvSpPr>
        <p:spPr/>
        <p:txBody>
          <a:bodyPr/>
          <a:lstStyle/>
          <a:p>
            <a:r>
              <a:rPr lang="en-US" dirty="0">
                <a:latin typeface="Rockwell" panose="02060603020205020403" pitchFamily="18" charset="0"/>
              </a:rPr>
              <a:t>AI based algorithm is now-a-days used in cancer imaging to get better results in imaging process. Artificial intelligence tools can be conceptualized to apply to 3 broad categories of image-based clinical tasks in oncology: </a:t>
            </a:r>
          </a:p>
          <a:p>
            <a:r>
              <a:rPr lang="en-US" dirty="0">
                <a:latin typeface="Rockwell" panose="02060603020205020403" pitchFamily="18" charset="0"/>
              </a:rPr>
              <a:t>1) Detection of abnormalities </a:t>
            </a:r>
          </a:p>
          <a:p>
            <a:r>
              <a:rPr lang="en-US" dirty="0">
                <a:latin typeface="Rockwell" panose="02060603020205020403" pitchFamily="18" charset="0"/>
              </a:rPr>
              <a:t>2) Characterization of a suspected lesion by defining its shape or volume, histopathologic diagnosis, stage of disease, or molecular profile</a:t>
            </a:r>
          </a:p>
          <a:p>
            <a:r>
              <a:rPr lang="en-US" dirty="0">
                <a:latin typeface="Rockwell" panose="02060603020205020403" pitchFamily="18" charset="0"/>
              </a:rPr>
              <a:t>3) Determination of prognosis or response to treatment over time during monitoring.</a:t>
            </a:r>
            <a:endParaRPr lang="en-IN" dirty="0">
              <a:latin typeface="Rockwell" panose="02060603020205020403" pitchFamily="18" charset="0"/>
            </a:endParaRPr>
          </a:p>
        </p:txBody>
      </p:sp>
    </p:spTree>
    <p:extLst>
      <p:ext uri="{BB962C8B-B14F-4D97-AF65-F5344CB8AC3E}">
        <p14:creationId xmlns:p14="http://schemas.microsoft.com/office/powerpoint/2010/main" val="23607304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Vertical)">
                                      <p:cBhvr>
                                        <p:cTn id="15" dur="500"/>
                                        <p:tgtEl>
                                          <p:spTgt spid="3">
                                            <p:txEl>
                                              <p:pRg st="1" end="1"/>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inVertical)">
                                      <p:cBhvr>
                                        <p:cTn id="21"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age">
            <a:extLst>
              <a:ext uri="{FF2B5EF4-FFF2-40B4-BE49-F238E27FC236}">
                <a16:creationId xmlns:a16="http://schemas.microsoft.com/office/drawing/2014/main" id="{A5CCC7E5-F100-49F5-BE8A-93475900C30A}"/>
              </a:ext>
            </a:extLst>
          </p:cNvPr>
          <p:cNvPicPr/>
          <p:nvPr/>
        </p:nvPicPr>
        <p:blipFill rotWithShape="1">
          <a:blip r:embed="rId2" cstate="print">
            <a:extLst>
              <a:ext uri="{28A0092B-C50C-407E-A947-70E740481C1C}">
                <a14:useLocalDpi xmlns:a14="http://schemas.microsoft.com/office/drawing/2010/main" val="0"/>
              </a:ext>
            </a:extLst>
          </a:blip>
          <a:srcRect b="64253"/>
          <a:stretch/>
        </p:blipFill>
        <p:spPr bwMode="auto">
          <a:xfrm>
            <a:off x="0" y="79131"/>
            <a:ext cx="12192000" cy="631287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592607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age">
            <a:extLst>
              <a:ext uri="{FF2B5EF4-FFF2-40B4-BE49-F238E27FC236}">
                <a16:creationId xmlns:a16="http://schemas.microsoft.com/office/drawing/2014/main" id="{43204FD5-C833-40E0-B9A7-439DC5E91D20}"/>
              </a:ext>
            </a:extLst>
          </p:cNvPr>
          <p:cNvPicPr/>
          <p:nvPr/>
        </p:nvPicPr>
        <p:blipFill rotWithShape="1">
          <a:blip r:embed="rId2" cstate="print">
            <a:extLst>
              <a:ext uri="{28A0092B-C50C-407E-A947-70E740481C1C}">
                <a14:useLocalDpi xmlns:a14="http://schemas.microsoft.com/office/drawing/2010/main" val="0"/>
              </a:ext>
            </a:extLst>
          </a:blip>
          <a:srcRect t="39170" b="26603"/>
          <a:stretch/>
        </p:blipFill>
        <p:spPr bwMode="auto">
          <a:xfrm>
            <a:off x="0" y="61547"/>
            <a:ext cx="12192000" cy="637442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634578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age">
            <a:extLst>
              <a:ext uri="{FF2B5EF4-FFF2-40B4-BE49-F238E27FC236}">
                <a16:creationId xmlns:a16="http://schemas.microsoft.com/office/drawing/2014/main" id="{011F7DB2-77C2-4552-9BFC-175C8554925E}"/>
              </a:ext>
            </a:extLst>
          </p:cNvPr>
          <p:cNvPicPr/>
          <p:nvPr/>
        </p:nvPicPr>
        <p:blipFill rotWithShape="1">
          <a:blip r:embed="rId2" cstate="print">
            <a:extLst>
              <a:ext uri="{28A0092B-C50C-407E-A947-70E740481C1C}">
                <a14:useLocalDpi xmlns:a14="http://schemas.microsoft.com/office/drawing/2010/main" val="0"/>
              </a:ext>
            </a:extLst>
          </a:blip>
          <a:srcRect t="75868"/>
          <a:stretch/>
        </p:blipFill>
        <p:spPr bwMode="auto">
          <a:xfrm>
            <a:off x="0" y="0"/>
            <a:ext cx="12192000" cy="641838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977080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23B5-73A8-4F11-BD20-DBA35F9EC875}"/>
              </a:ext>
            </a:extLst>
          </p:cNvPr>
          <p:cNvSpPr>
            <a:spLocks noGrp="1"/>
          </p:cNvSpPr>
          <p:nvPr>
            <p:ph type="title"/>
          </p:nvPr>
        </p:nvSpPr>
        <p:spPr/>
        <p:txBody>
          <a:bodyPr/>
          <a:lstStyle/>
          <a:p>
            <a:r>
              <a:rPr lang="en-IN" dirty="0">
                <a:latin typeface="Rockwell" panose="02060603020205020403" pitchFamily="18" charset="0"/>
              </a:rPr>
              <a:t>AI IN CANCER TREATMENT</a:t>
            </a:r>
          </a:p>
        </p:txBody>
      </p:sp>
      <p:sp>
        <p:nvSpPr>
          <p:cNvPr id="3" name="Content Placeholder 2">
            <a:extLst>
              <a:ext uri="{FF2B5EF4-FFF2-40B4-BE49-F238E27FC236}">
                <a16:creationId xmlns:a16="http://schemas.microsoft.com/office/drawing/2014/main" id="{5D066410-5E55-4089-8958-B3A3A97EC21B}"/>
              </a:ext>
            </a:extLst>
          </p:cNvPr>
          <p:cNvSpPr>
            <a:spLocks noGrp="1"/>
          </p:cNvSpPr>
          <p:nvPr>
            <p:ph idx="1"/>
          </p:nvPr>
        </p:nvSpPr>
        <p:spPr/>
        <p:txBody>
          <a:bodyPr>
            <a:normAutofit lnSpcReduction="10000"/>
          </a:bodyPr>
          <a:lstStyle/>
          <a:p>
            <a:pPr marL="0" indent="0">
              <a:spcAft>
                <a:spcPts val="800"/>
              </a:spcAft>
              <a:buNone/>
            </a:pPr>
            <a:r>
              <a:rPr lang="en-US" sz="1800" b="1" dirty="0">
                <a:effectLst/>
                <a:latin typeface="Rockwell" panose="02060603020205020403" pitchFamily="18" charset="0"/>
                <a:ea typeface="Calibri" panose="020F0502020204030204" pitchFamily="34" charset="0"/>
                <a:cs typeface="Times New Roman" panose="02020603050405020304" pitchFamily="18" charset="0"/>
              </a:rPr>
              <a:t>AI and anticancer drug development:</a:t>
            </a:r>
            <a:r>
              <a:rPr lang="en-IN" sz="1800" b="1" dirty="0">
                <a:latin typeface="Rockwell" panose="02060603020205020403" pitchFamily="18" charset="0"/>
                <a:ea typeface="Calibri" panose="020F0502020204030204" pitchFamily="34" charset="0"/>
                <a:cs typeface="Times New Roman" panose="02020603050405020304" pitchFamily="18" charset="0"/>
              </a:rPr>
              <a:t>   </a:t>
            </a:r>
          </a:p>
          <a:p>
            <a:pPr marL="0" indent="0">
              <a:spcAft>
                <a:spcPts val="800"/>
              </a:spcAft>
              <a:buNone/>
            </a:pPr>
            <a:r>
              <a:rPr lang="en-IN" sz="1800" dirty="0">
                <a:effectLst/>
                <a:latin typeface="Rockwell" panose="02060603020205020403" pitchFamily="18" charset="0"/>
                <a:ea typeface="Calibri" panose="020F0502020204030204" pitchFamily="34" charset="0"/>
              </a:rPr>
              <a:t>AI can be used to predict anticancer drug activity or assist in anticancer drug development. Different cancers and the same drugs may have different reaction modes, and data from high-throughput screening procedures often reveal the relationship between genomic variability of cancer cells and drug activity.</a:t>
            </a:r>
          </a:p>
          <a:p>
            <a:pPr>
              <a:lnSpc>
                <a:spcPct val="150000"/>
              </a:lnSpc>
              <a:spcAft>
                <a:spcPts val="800"/>
              </a:spcAft>
            </a:pPr>
            <a:r>
              <a:rPr lang="en-IN" sz="1800" b="1" dirty="0">
                <a:effectLst/>
                <a:latin typeface="Rockwell" panose="02060603020205020403" pitchFamily="18" charset="0"/>
                <a:ea typeface="Calibri" panose="020F0502020204030204" pitchFamily="34" charset="0"/>
                <a:cs typeface="Times New Roman" panose="02020603050405020304" pitchFamily="18" charset="0"/>
              </a:rPr>
              <a:t>AI and chemotherapy:</a:t>
            </a:r>
            <a:endParaRPr lang="en-IN" sz="1800" dirty="0">
              <a:effectLst/>
              <a:latin typeface="Rockwell" panose="02060603020205020403" pitchFamily="18" charset="0"/>
              <a:ea typeface="Calibri" panose="020F0502020204030204" pitchFamily="34" charset="0"/>
              <a:cs typeface="Times New Roman" panose="02020603050405020304" pitchFamily="18" charset="0"/>
            </a:endParaRPr>
          </a:p>
          <a:p>
            <a:r>
              <a:rPr lang="en-IN" sz="1800" dirty="0">
                <a:effectLst/>
                <a:latin typeface="Rockwell" panose="02060603020205020403" pitchFamily="18" charset="0"/>
                <a:ea typeface="Calibri" panose="020F0502020204030204" pitchFamily="34" charset="0"/>
              </a:rPr>
              <a:t>In the field of cancer chemotherapy, AI focuses more on the response between drugs and patients. The main application achievements of AI include management of chemotherapy drug use, prediction of chemotherapy drug tolerance and optimization of chemotherapy program. AI can perfect and accelerate the optimization process of combined chemotherapy. </a:t>
            </a:r>
            <a:endParaRPr lang="en-IN" dirty="0">
              <a:latin typeface="Rockwell" panose="02060603020205020403" pitchFamily="18" charset="0"/>
            </a:endParaRPr>
          </a:p>
        </p:txBody>
      </p:sp>
    </p:spTree>
    <p:extLst>
      <p:ext uri="{BB962C8B-B14F-4D97-AF65-F5344CB8AC3E}">
        <p14:creationId xmlns:p14="http://schemas.microsoft.com/office/powerpoint/2010/main" val="31105832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Vertical)">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barn(inVertical)">
                                      <p:cBhvr>
                                        <p:cTn id="20" dur="500"/>
                                        <p:tgtEl>
                                          <p:spTgt spid="3">
                                            <p:txEl>
                                              <p:pRg st="2" end="2"/>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barn(inVertical)">
                                      <p:cBhvr>
                                        <p:cTn id="23"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{DB0BA183-1F72-417F-9206-98676C79D629}tf56160789_win32</Template>
  <TotalTime>266</TotalTime>
  <Words>840</Words>
  <Application>Microsoft Office PowerPoint</Application>
  <PresentationFormat>Widescreen</PresentationFormat>
  <Paragraphs>38</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Bookman Old Style</vt:lpstr>
      <vt:lpstr>Calibri</vt:lpstr>
      <vt:lpstr>Franklin Gothic Book</vt:lpstr>
      <vt:lpstr>Rockwell</vt:lpstr>
      <vt:lpstr>Symbol</vt:lpstr>
      <vt:lpstr>Times New Roman</vt:lpstr>
      <vt:lpstr>1_RetrospectVTI</vt:lpstr>
      <vt:lpstr>AI IN CANCER</vt:lpstr>
      <vt:lpstr>INTRODUCTION</vt:lpstr>
      <vt:lpstr>PowerPoint Presentation</vt:lpstr>
      <vt:lpstr>CONTINUED</vt:lpstr>
      <vt:lpstr>AI IN CANCER IMAGING</vt:lpstr>
      <vt:lpstr>PowerPoint Presentation</vt:lpstr>
      <vt:lpstr>PowerPoint Presentation</vt:lpstr>
      <vt:lpstr>PowerPoint Presentation</vt:lpstr>
      <vt:lpstr>AI IN CANCER TREATMENT</vt:lpstr>
      <vt:lpstr>CONTINUED</vt:lpstr>
      <vt:lpstr>PowerPoint Presentation</vt:lpstr>
      <vt:lpstr>OUR IDEAS</vt:lpstr>
      <vt:lpstr>CONTINUED</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IN CANCER</dc:title>
  <dc:creator>karthiknair176@gmail.com</dc:creator>
  <cp:lastModifiedBy>karthiknair176@gmail.com</cp:lastModifiedBy>
  <cp:revision>2</cp:revision>
  <dcterms:created xsi:type="dcterms:W3CDTF">2022-02-01T14:56:45Z</dcterms:created>
  <dcterms:modified xsi:type="dcterms:W3CDTF">2022-02-06T03:48:14Z</dcterms:modified>
</cp:coreProperties>
</file>

<file path=docProps/thumbnail.jpeg>
</file>